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4759" y="260648"/>
            <a:ext cx="431733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Что и как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мы говорим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нашим детям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845969"/>
            <a:ext cx="4012029" cy="401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2483768" y="181804"/>
            <a:ext cx="5400600" cy="3816424"/>
          </a:xfrm>
          <a:prstGeom prst="wedgeEllipseCallout">
            <a:avLst>
              <a:gd name="adj1" fmla="val -84326"/>
              <a:gd name="adj2" fmla="val 39446"/>
            </a:avLst>
          </a:prstGeom>
          <a:solidFill>
            <a:schemeClr val="bg1">
              <a:alpha val="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59832" y="312827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/>
              <a:t>Не принадлежи!</a:t>
            </a:r>
            <a:endParaRPr lang="ru-RU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1052736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Ты что, самый умный?</a:t>
            </a:r>
          </a:p>
          <a:p>
            <a:pPr algn="ctr"/>
            <a:r>
              <a:rPr lang="ru-RU" sz="2800" dirty="0" smtClean="0"/>
              <a:t>Ты отдельно от всех</a:t>
            </a:r>
            <a:endParaRPr lang="ru-RU" sz="2800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059832" y="4288502"/>
            <a:ext cx="5688632" cy="2160240"/>
          </a:xfrm>
          <a:prstGeom prst="wedgeRectCallout">
            <a:avLst>
              <a:gd name="adj1" fmla="val -91760"/>
              <a:gd name="adj2" fmla="val -71364"/>
            </a:avLst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31840" y="4470886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Результат: не умение слиться с коллективом, ему самому одиноко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6244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2483768" y="181804"/>
            <a:ext cx="5400600" cy="3816424"/>
          </a:xfrm>
          <a:prstGeom prst="wedgeEllipseCallout">
            <a:avLst>
              <a:gd name="adj1" fmla="val -84326"/>
              <a:gd name="adj2" fmla="val 39446"/>
            </a:avLst>
          </a:prstGeom>
          <a:solidFill>
            <a:schemeClr val="bg1">
              <a:alpha val="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59832" y="312827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/>
              <a:t>Не доверяй!</a:t>
            </a:r>
            <a:endParaRPr lang="ru-RU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1052736"/>
            <a:ext cx="4680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Не будь близким.</a:t>
            </a:r>
          </a:p>
          <a:p>
            <a:pPr algn="ctr"/>
            <a:r>
              <a:rPr lang="ru-RU" sz="2800" dirty="0" smtClean="0"/>
              <a:t>Мир опасен, все должно быть закрыто. Безопасно только дома</a:t>
            </a:r>
            <a:endParaRPr lang="ru-RU" sz="2800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059832" y="4288502"/>
            <a:ext cx="5688632" cy="2160240"/>
          </a:xfrm>
          <a:prstGeom prst="wedgeRectCallout">
            <a:avLst>
              <a:gd name="adj1" fmla="val -91760"/>
              <a:gd name="adj2" fmla="val -71364"/>
            </a:avLst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31840" y="4470886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Результат: нет полного доверия, нет дружеских отношений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6244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2483768" y="181804"/>
            <a:ext cx="5400600" cy="3816424"/>
          </a:xfrm>
          <a:prstGeom prst="wedgeEllipseCallout">
            <a:avLst>
              <a:gd name="adj1" fmla="val -84326"/>
              <a:gd name="adj2" fmla="val 39446"/>
            </a:avLst>
          </a:prstGeom>
          <a:solidFill>
            <a:schemeClr val="bg1">
              <a:alpha val="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59832" y="312827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/>
              <a:t>Не будь собой!</a:t>
            </a:r>
            <a:endParaRPr lang="ru-RU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1052736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Все дети как дети, а ты…</a:t>
            </a:r>
          </a:p>
          <a:p>
            <a:pPr algn="ctr"/>
            <a:r>
              <a:rPr lang="ru-RU" sz="2800" dirty="0" smtClean="0"/>
              <a:t>Все ТАК, а ты не так!</a:t>
            </a:r>
            <a:endParaRPr lang="ru-RU" sz="2800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059832" y="4288502"/>
            <a:ext cx="5688632" cy="2160240"/>
          </a:xfrm>
          <a:prstGeom prst="wedgeRectCallout">
            <a:avLst>
              <a:gd name="adj1" fmla="val -91760"/>
              <a:gd name="adj2" fmla="val -71364"/>
            </a:avLst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31840" y="4470886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Результат: Всегда не доволен собой, нет счастья до конца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6244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2483768" y="181804"/>
            <a:ext cx="5400600" cy="3816424"/>
          </a:xfrm>
          <a:prstGeom prst="wedgeEllipseCallout">
            <a:avLst>
              <a:gd name="adj1" fmla="val -84326"/>
              <a:gd name="adj2" fmla="val 39446"/>
            </a:avLst>
          </a:prstGeom>
          <a:solidFill>
            <a:schemeClr val="bg1">
              <a:alpha val="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59832" y="312827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/>
              <a:t>Не чувствуй себя хорошо!</a:t>
            </a:r>
            <a:endParaRPr lang="ru-RU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857510" y="1268760"/>
            <a:ext cx="4680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Ой, все ПЛОХО!</a:t>
            </a:r>
          </a:p>
          <a:p>
            <a:pPr algn="ctr"/>
            <a:r>
              <a:rPr lang="ru-RU" sz="2800" dirty="0" smtClean="0"/>
              <a:t>Хоть он и глупенький, но он старался… о ребенке с тоской, грустью, печалью, преуменьшением</a:t>
            </a:r>
            <a:endParaRPr lang="ru-RU" sz="2800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059832" y="4288502"/>
            <a:ext cx="5688632" cy="2160240"/>
          </a:xfrm>
          <a:prstGeom prst="wedgeRectCallout">
            <a:avLst>
              <a:gd name="adj1" fmla="val -91760"/>
              <a:gd name="adj2" fmla="val -71364"/>
            </a:avLst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31840" y="4470886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Результат: ребенок научается страдать, нытье по жизни.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6244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33350"/>
            <a:ext cx="72390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3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491880" y="181804"/>
            <a:ext cx="5400600" cy="3816424"/>
            <a:chOff x="2483768" y="181804"/>
            <a:chExt cx="5400600" cy="3816424"/>
          </a:xfrm>
        </p:grpSpPr>
        <p:sp>
          <p:nvSpPr>
            <p:cNvPr id="2" name="Овальная выноска 1"/>
            <p:cNvSpPr/>
            <p:nvPr/>
          </p:nvSpPr>
          <p:spPr>
            <a:xfrm>
              <a:off x="2483768" y="181804"/>
              <a:ext cx="5400600" cy="3816424"/>
            </a:xfrm>
            <a:prstGeom prst="wedgeEllipseCallout">
              <a:avLst>
                <a:gd name="adj1" fmla="val -84326"/>
                <a:gd name="adj2" fmla="val 39446"/>
              </a:avLst>
            </a:prstGeom>
            <a:solidFill>
              <a:schemeClr val="bg1">
                <a:alpha val="0"/>
              </a:schemeClr>
            </a:solidFill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59832" y="312827"/>
              <a:ext cx="4248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u="sng" dirty="0" smtClean="0"/>
                <a:t>НЕ ЖИВИ!</a:t>
              </a:r>
              <a:endParaRPr lang="ru-RU" sz="3200" b="1" u="sng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43808" y="1052736"/>
              <a:ext cx="468052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/>
                <a:t>Мне не нужен такой плохой сын</a:t>
              </a:r>
            </a:p>
            <a:p>
              <a:pPr algn="ctr"/>
              <a:r>
                <a:rPr lang="ru-RU" sz="2800" dirty="0" smtClean="0"/>
                <a:t>Исчезни, отвали, чтоб ты </a:t>
              </a:r>
              <a:r>
                <a:rPr lang="ru-RU" sz="2800" dirty="0" err="1" smtClean="0"/>
                <a:t>здох</a:t>
              </a:r>
              <a:r>
                <a:rPr lang="ru-RU" sz="2800" dirty="0" smtClean="0"/>
                <a:t>, пока тебя не было- мне было хорошо, пока тебя не было- я не болела</a:t>
              </a:r>
              <a:endParaRPr lang="ru-RU" sz="2800" dirty="0"/>
            </a:p>
          </p:txBody>
        </p:sp>
      </p:grpSp>
      <p:sp>
        <p:nvSpPr>
          <p:cNvPr id="7" name="Прямоугольная выноска 6"/>
          <p:cNvSpPr/>
          <p:nvPr/>
        </p:nvSpPr>
        <p:spPr>
          <a:xfrm>
            <a:off x="3423350" y="4288502"/>
            <a:ext cx="5688632" cy="2160240"/>
          </a:xfrm>
          <a:prstGeom prst="wedgeRectCallout">
            <a:avLst>
              <a:gd name="adj1" fmla="val -91760"/>
              <a:gd name="adj2" fmla="val -71364"/>
            </a:avLst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23928" y="4470884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Результат: постоянные болезни, травмы</a:t>
            </a:r>
            <a:endParaRPr lang="ru-RU" sz="3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2" y="2090016"/>
            <a:ext cx="3481254" cy="263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0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635896" y="158974"/>
            <a:ext cx="5400600" cy="3816424"/>
            <a:chOff x="2483768" y="181804"/>
            <a:chExt cx="5400600" cy="3816424"/>
          </a:xfrm>
        </p:grpSpPr>
        <p:sp>
          <p:nvSpPr>
            <p:cNvPr id="2" name="Овальная выноска 1"/>
            <p:cNvSpPr/>
            <p:nvPr/>
          </p:nvSpPr>
          <p:spPr>
            <a:xfrm>
              <a:off x="2483768" y="181804"/>
              <a:ext cx="5400600" cy="3816424"/>
            </a:xfrm>
            <a:prstGeom prst="wedgeEllipseCallout">
              <a:avLst>
                <a:gd name="adj1" fmla="val -84326"/>
                <a:gd name="adj2" fmla="val 39446"/>
              </a:avLst>
            </a:prstGeom>
            <a:solidFill>
              <a:schemeClr val="bg1">
                <a:alpha val="0"/>
              </a:schemeClr>
            </a:solidFill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131840" y="467961"/>
              <a:ext cx="4248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u="sng" dirty="0" smtClean="0"/>
                <a:t>Не будь ребенком!</a:t>
              </a:r>
              <a:endParaRPr lang="ru-RU" sz="3200" b="1" u="sng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43808" y="1052736"/>
              <a:ext cx="468052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/>
                <a:t>Пора повзрослеть, ты что- маленький? Ты же уже большой, ты же старший</a:t>
              </a:r>
              <a:endParaRPr lang="ru-RU" sz="3600" dirty="0"/>
            </a:p>
          </p:txBody>
        </p:sp>
      </p:grpSp>
      <p:sp>
        <p:nvSpPr>
          <p:cNvPr id="7" name="Прямоугольная выноска 6"/>
          <p:cNvSpPr/>
          <p:nvPr/>
        </p:nvSpPr>
        <p:spPr>
          <a:xfrm>
            <a:off x="3059832" y="4288502"/>
            <a:ext cx="5688632" cy="2160240"/>
          </a:xfrm>
          <a:prstGeom prst="wedgeRectCallout">
            <a:avLst>
              <a:gd name="adj1" fmla="val -91760"/>
              <a:gd name="adj2" fmla="val -71364"/>
            </a:avLst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31840" y="4470886"/>
            <a:ext cx="5616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Результат: испытывает трудности в спонтанности, не может быть ребенком, не может играть со своими детьми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4" y="714648"/>
            <a:ext cx="3431776" cy="351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7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2483768" y="181804"/>
            <a:ext cx="5400600" cy="3816424"/>
          </a:xfrm>
          <a:prstGeom prst="wedgeEllipseCallout">
            <a:avLst>
              <a:gd name="adj1" fmla="val -84326"/>
              <a:gd name="adj2" fmla="val 39446"/>
            </a:avLst>
          </a:prstGeom>
          <a:solidFill>
            <a:schemeClr val="bg1">
              <a:alpha val="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59832" y="312827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/>
              <a:t>Не расти!</a:t>
            </a:r>
            <a:endParaRPr lang="ru-RU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1052736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Вот бы ты всегда был малышом,</a:t>
            </a:r>
          </a:p>
          <a:p>
            <a:pPr algn="ctr"/>
            <a:r>
              <a:rPr lang="ru-RU" sz="3600" dirty="0"/>
              <a:t>(</a:t>
            </a:r>
            <a:r>
              <a:rPr lang="ru-RU" sz="3600" dirty="0" smtClean="0"/>
              <a:t> единственный, больной ребенок)</a:t>
            </a:r>
            <a:endParaRPr lang="ru-RU" sz="3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131840" y="4267929"/>
            <a:ext cx="5688632" cy="2160240"/>
            <a:chOff x="3131840" y="4267929"/>
            <a:chExt cx="5688632" cy="2160240"/>
          </a:xfrm>
        </p:grpSpPr>
        <p:sp>
          <p:nvSpPr>
            <p:cNvPr id="7" name="Прямоугольная выноска 6"/>
            <p:cNvSpPr/>
            <p:nvPr/>
          </p:nvSpPr>
          <p:spPr>
            <a:xfrm>
              <a:off x="3131840" y="4267929"/>
              <a:ext cx="5688632" cy="2160240"/>
            </a:xfrm>
            <a:prstGeom prst="wedgeRectCallout">
              <a:avLst>
                <a:gd name="adj1" fmla="val -91760"/>
                <a:gd name="adj2" fmla="val -71364"/>
              </a:avLst>
            </a:prstGeom>
            <a:solidFill>
              <a:schemeClr val="bg1">
                <a:alpha val="0"/>
              </a:schemeClr>
            </a:solidFill>
            <a:ln w="730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31840" y="4470886"/>
              <a:ext cx="561662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/>
                <a:t>Результат: Ужас от того, что ребенок растет. Чувство вины за то, что растет.</a:t>
              </a:r>
              <a:endParaRPr lang="ru-RU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3857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2483768" y="181804"/>
            <a:ext cx="5400600" cy="3816424"/>
          </a:xfrm>
          <a:prstGeom prst="wedgeEllipseCallout">
            <a:avLst>
              <a:gd name="adj1" fmla="val -84326"/>
              <a:gd name="adj2" fmla="val 39446"/>
            </a:avLst>
          </a:prstGeom>
          <a:solidFill>
            <a:schemeClr val="bg1">
              <a:alpha val="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59832" y="312827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/>
              <a:t>Не думай!</a:t>
            </a:r>
            <a:endParaRPr lang="ru-RU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1040190"/>
            <a:ext cx="4680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Родители лучше знают!</a:t>
            </a:r>
            <a:endParaRPr lang="ru-RU" sz="4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059832" y="4288502"/>
            <a:ext cx="5688632" cy="2244487"/>
            <a:chOff x="3059832" y="4288502"/>
            <a:chExt cx="5688632" cy="2244487"/>
          </a:xfrm>
        </p:grpSpPr>
        <p:sp>
          <p:nvSpPr>
            <p:cNvPr id="7" name="Прямоугольная выноска 6"/>
            <p:cNvSpPr/>
            <p:nvPr/>
          </p:nvSpPr>
          <p:spPr>
            <a:xfrm>
              <a:off x="3059832" y="4288502"/>
              <a:ext cx="5688632" cy="2160240"/>
            </a:xfrm>
            <a:prstGeom prst="wedgeRectCallout">
              <a:avLst>
                <a:gd name="adj1" fmla="val -91760"/>
                <a:gd name="adj2" fmla="val -71364"/>
              </a:avLst>
            </a:prstGeom>
            <a:solidFill>
              <a:schemeClr val="bg1">
                <a:alpha val="0"/>
              </a:schemeClr>
            </a:solidFill>
            <a:ln w="730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31840" y="4470886"/>
              <a:ext cx="561662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Результат: Родительская забота мешает думать. Головные боли, не способность к решениям</a:t>
              </a:r>
              <a:endParaRPr lang="ru-RU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3857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2483768" y="181804"/>
            <a:ext cx="5400600" cy="3816424"/>
          </a:xfrm>
          <a:prstGeom prst="wedgeEllipseCallout">
            <a:avLst>
              <a:gd name="adj1" fmla="val -84326"/>
              <a:gd name="adj2" fmla="val 39446"/>
            </a:avLst>
          </a:prstGeom>
          <a:solidFill>
            <a:schemeClr val="bg1">
              <a:alpha val="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59832" y="312827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/>
              <a:t>Не чувствуй!</a:t>
            </a:r>
            <a:endParaRPr lang="ru-RU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1052736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Не бойся- не укусит, не смей злиться, </a:t>
            </a:r>
            <a:endParaRPr lang="ru-RU" sz="28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059832" y="4288502"/>
            <a:ext cx="5688632" cy="2244487"/>
            <a:chOff x="3059832" y="4288502"/>
            <a:chExt cx="5688632" cy="2244487"/>
          </a:xfrm>
        </p:grpSpPr>
        <p:sp>
          <p:nvSpPr>
            <p:cNvPr id="7" name="Прямоугольная выноска 6"/>
            <p:cNvSpPr/>
            <p:nvPr/>
          </p:nvSpPr>
          <p:spPr>
            <a:xfrm>
              <a:off x="3059832" y="4288502"/>
              <a:ext cx="5688632" cy="2160240"/>
            </a:xfrm>
            <a:prstGeom prst="wedgeRectCallout">
              <a:avLst>
                <a:gd name="adj1" fmla="val -91760"/>
                <a:gd name="adj2" fmla="val -71364"/>
              </a:avLst>
            </a:prstGeom>
            <a:solidFill>
              <a:schemeClr val="bg1">
                <a:alpha val="0"/>
              </a:schemeClr>
            </a:solidFill>
            <a:ln w="730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31840" y="4470886"/>
              <a:ext cx="561662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Результат: агрессия, дети не доверяют собственным чувствам и эмоциям. Страх не ушел, гнев и злость остались</a:t>
              </a:r>
              <a:endParaRPr lang="ru-RU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3857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3743400" y="181804"/>
            <a:ext cx="5400600" cy="3816424"/>
          </a:xfrm>
          <a:prstGeom prst="wedgeEllipseCallout">
            <a:avLst>
              <a:gd name="adj1" fmla="val -84326"/>
              <a:gd name="adj2" fmla="val 39446"/>
            </a:avLst>
          </a:prstGeom>
          <a:solidFill>
            <a:schemeClr val="bg1">
              <a:alpha val="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499992" y="1196752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/>
              <a:t>Не будь успешным!</a:t>
            </a:r>
            <a:endParaRPr lang="ru-RU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2090016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/>
              <a:t>У тебя руки из жопы растут! Отойди, не мешайся</a:t>
            </a:r>
            <a:endParaRPr lang="ru-RU" sz="28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059832" y="4288502"/>
            <a:ext cx="5688632" cy="2160240"/>
            <a:chOff x="3059832" y="4288502"/>
            <a:chExt cx="5688632" cy="2160240"/>
          </a:xfrm>
        </p:grpSpPr>
        <p:sp>
          <p:nvSpPr>
            <p:cNvPr id="7" name="Прямоугольная выноска 6"/>
            <p:cNvSpPr/>
            <p:nvPr/>
          </p:nvSpPr>
          <p:spPr>
            <a:xfrm>
              <a:off x="3059832" y="4288502"/>
              <a:ext cx="5688632" cy="2160240"/>
            </a:xfrm>
            <a:prstGeom prst="wedgeRectCallout">
              <a:avLst>
                <a:gd name="adj1" fmla="val -91760"/>
                <a:gd name="adj2" fmla="val -71364"/>
              </a:avLst>
            </a:prstGeom>
            <a:solidFill>
              <a:schemeClr val="bg1">
                <a:alpha val="0"/>
              </a:schemeClr>
            </a:solidFill>
            <a:ln w="730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31840" y="4470886"/>
              <a:ext cx="56166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Результат: ничего не могут довести до конца.</a:t>
              </a:r>
              <a:endParaRPr lang="ru-RU" sz="3200" dirty="0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75812"/>
            <a:ext cx="4243353" cy="318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4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2483768" y="181804"/>
            <a:ext cx="5400600" cy="3816424"/>
          </a:xfrm>
          <a:prstGeom prst="wedgeEllipseCallout">
            <a:avLst>
              <a:gd name="adj1" fmla="val -84326"/>
              <a:gd name="adj2" fmla="val 39446"/>
            </a:avLst>
          </a:prstGeom>
          <a:solidFill>
            <a:schemeClr val="bg1">
              <a:alpha val="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59832" y="312827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/>
              <a:t>Не делай!</a:t>
            </a:r>
            <a:endParaRPr lang="ru-RU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1052736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Дай- я сделаю это за тебя.</a:t>
            </a:r>
            <a:endParaRPr lang="ru-RU" sz="2800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059832" y="4288502"/>
            <a:ext cx="5688632" cy="2160240"/>
          </a:xfrm>
          <a:prstGeom prst="wedgeRectCallout">
            <a:avLst>
              <a:gd name="adj1" fmla="val -91760"/>
              <a:gd name="adj2" fmla="val -71364"/>
            </a:avLst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31840" y="4470886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Результат: я не смогу, у меня не получится, откладывают на последний момент.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6244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2483768" y="181804"/>
            <a:ext cx="5400600" cy="3816424"/>
          </a:xfrm>
          <a:prstGeom prst="wedgeEllipseCallout">
            <a:avLst>
              <a:gd name="adj1" fmla="val -84326"/>
              <a:gd name="adj2" fmla="val 39446"/>
            </a:avLst>
          </a:prstGeom>
          <a:solidFill>
            <a:schemeClr val="bg1">
              <a:alpha val="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144416" y="467961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/>
              <a:t>Не будь лидером!</a:t>
            </a:r>
            <a:endParaRPr lang="ru-RU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1052736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Не высовывайся, надо быть скромнее </a:t>
            </a:r>
            <a:endParaRPr lang="ru-RU" sz="2800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059832" y="4288502"/>
            <a:ext cx="5688632" cy="2160240"/>
          </a:xfrm>
          <a:prstGeom prst="wedgeRectCallout">
            <a:avLst>
              <a:gd name="adj1" fmla="val -91760"/>
              <a:gd name="adj2" fmla="val -71364"/>
            </a:avLst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31840" y="4470886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Результат: всегда на втором плане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6244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356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Гендальф Серый</dc:creator>
  <cp:lastModifiedBy>User</cp:lastModifiedBy>
  <cp:revision>6</cp:revision>
  <dcterms:created xsi:type="dcterms:W3CDTF">2022-02-11T11:06:18Z</dcterms:created>
  <dcterms:modified xsi:type="dcterms:W3CDTF">2022-02-14T03:42:57Z</dcterms:modified>
</cp:coreProperties>
</file>